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32" r:id="rId5"/>
    <p:sldId id="333" r:id="rId6"/>
    <p:sldId id="349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7" r:id="rId16"/>
    <p:sldId id="344" r:id="rId17"/>
    <p:sldId id="345" r:id="rId18"/>
    <p:sldId id="346" r:id="rId19"/>
    <p:sldId id="348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l Gingrich" initials="MG" lastIdx="8" clrIdx="0">
    <p:extLst>
      <p:ext uri="{19B8F6BF-5375-455C-9EA6-DF929625EA0E}">
        <p15:presenceInfo xmlns:p15="http://schemas.microsoft.com/office/powerpoint/2012/main" userId="S-1-5-21-416751792-971454018-1221738049-7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2A9"/>
    <a:srgbClr val="E9EFF7"/>
    <a:srgbClr val="000000"/>
    <a:srgbClr val="01627F"/>
    <a:srgbClr val="FFFFFF"/>
    <a:srgbClr val="B4DED8"/>
    <a:srgbClr val="011EA9"/>
    <a:srgbClr val="FBFBFB"/>
    <a:srgbClr val="AFCAEB"/>
    <a:srgbClr val="428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7616" autoAdjust="0"/>
  </p:normalViewPr>
  <p:slideViewPr>
    <p:cSldViewPr snapToGrid="0">
      <p:cViewPr varScale="1">
        <p:scale>
          <a:sx n="74" d="100"/>
          <a:sy n="74" d="100"/>
        </p:scale>
        <p:origin x="7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477D64F-8F06-48DA-B910-475A6D842B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409AF1B-8C89-474E-BF6D-B2D4FD7C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9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CED0E178-DE08-45EB-9074-A044DA5209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C2FC99B-041F-4F6D-B65A-4F0C77E8B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9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5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BDF8C-02B0-4ABD-9F06-DDD206638A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5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671470"/>
            <a:ext cx="7929000" cy="2155185"/>
          </a:xfrm>
        </p:spPr>
        <p:txBody>
          <a:bodyPr anchor="ctr"/>
          <a:lstStyle>
            <a:lvl1pPr>
              <a:defRPr sz="4050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3932100"/>
            <a:ext cx="7929000" cy="1707928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7501" y="5684992"/>
            <a:ext cx="792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chemeClr val="tx2"/>
                </a:solidFill>
              </a:rPr>
              <a:t>Trauma-Informed Care Implementation Resource Center is a Center for Health Care Strategies website developed with support from the Robert Wood Johnson Foundation. The views expressed here do not necessarily reflect the views of the Foundation.</a:t>
            </a:r>
            <a:endParaRPr lang="en-US" sz="1100" i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1872" b="14915"/>
          <a:stretch/>
        </p:blipFill>
        <p:spPr>
          <a:xfrm>
            <a:off x="607501" y="581015"/>
            <a:ext cx="2431228" cy="54864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</p:spTree>
    <p:extLst>
      <p:ext uri="{BB962C8B-B14F-4D97-AF65-F5344CB8AC3E}">
        <p14:creationId xmlns:p14="http://schemas.microsoft.com/office/powerpoint/2010/main" val="6590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8637" y="1636294"/>
            <a:ext cx="7910014" cy="4618681"/>
          </a:xfrm>
        </p:spPr>
        <p:txBody>
          <a:bodyPr/>
          <a:lstStyle>
            <a:lvl1pPr>
              <a:buSzPct val="10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185" indent="-214303">
              <a:buClr>
                <a:schemeClr val="accent4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07" indent="-171442">
              <a:buClr>
                <a:schemeClr val="accent3"/>
              </a:buClr>
              <a:buSzPct val="50000"/>
              <a:buFont typeface="Wingdings 2" panose="05020102010507070707" pitchFamily="18" charset="2"/>
              <a:buChar char="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090" indent="-171442">
              <a:buClr>
                <a:schemeClr val="accent2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2974" indent="-171442">
              <a:buClr>
                <a:schemeClr val="accent6"/>
              </a:buClr>
              <a:buSzPct val="75000"/>
              <a:buFont typeface="Wingdings 2" panose="05020102010507070707" pitchFamily="18" charset="2"/>
              <a:buChar char="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0373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0373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3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26506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26506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26506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901027" y="1732977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baseline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897986" y="3226745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894945" y="4720513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61079" y="1732977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61079" y="3226744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061079" y="4720511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urquois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11468" y="2694600"/>
            <a:ext cx="7921064" cy="1468800"/>
          </a:xfrm>
        </p:spPr>
        <p:txBody>
          <a:bodyPr anchor="ctr"/>
          <a:lstStyle>
            <a:lvl1pPr marL="914400" indent="0" algn="l">
              <a:defRPr sz="4400" b="0" cap="none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2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1872" b="14915"/>
          <a:stretch/>
        </p:blipFill>
        <p:spPr>
          <a:xfrm>
            <a:off x="607501" y="581015"/>
            <a:ext cx="2431228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36" y="1636295"/>
            <a:ext cx="4164805" cy="459606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5" y="1636294"/>
            <a:ext cx="4164801" cy="459606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2 Boxe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92018"/>
            <a:ext cx="4164804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2168280"/>
            <a:ext cx="4164807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92018"/>
            <a:ext cx="4164801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Gray">
          <a:xfrm>
            <a:off x="4640565" y="2168280"/>
            <a:ext cx="4164801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Squar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41216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5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41216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3"/>
          </p:nvPr>
        </p:nvSpPr>
        <p:spPr bwMode="gray">
          <a:xfrm>
            <a:off x="338638" y="3935384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 userDrawn="1">
            <p:ph type="body" sz="quarter" idx="15"/>
          </p:nvPr>
        </p:nvSpPr>
        <p:spPr bwMode="gray">
          <a:xfrm>
            <a:off x="4640564" y="3935384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 bwMode="blackGray">
          <a:xfrm>
            <a:off x="4640557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 bwMode="blackGray">
          <a:xfrm>
            <a:off x="338635" y="4346864"/>
            <a:ext cx="4164807" cy="184799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 bwMode="blackGray">
          <a:xfrm>
            <a:off x="4640558" y="4346863"/>
            <a:ext cx="4164807" cy="1847669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p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O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010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36" y="1498602"/>
            <a:ext cx="7910014" cy="47548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716" y="6346169"/>
            <a:ext cx="57871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858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r="16200000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74" r:id="rId6"/>
    <p:sldLayoutId id="2147483675" r:id="rId7"/>
    <p:sldLayoutId id="2147483654" r:id="rId8"/>
    <p:sldLayoutId id="2147483655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342884" rtl="0" eaLnBrk="1" latinLnBrk="0" hangingPunct="1">
        <a:lnSpc>
          <a:spcPct val="80000"/>
        </a:lnSpc>
        <a:spcBef>
          <a:spcPct val="0"/>
        </a:spcBef>
        <a:buNone/>
        <a:defRPr sz="3600" b="0" kern="1200" spc="-100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2800" kern="1200" spc="-50" baseline="0">
          <a:solidFill>
            <a:schemeClr val="accent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»"/>
        <a:defRPr sz="2400" kern="1200" spc="-50" baseline="0">
          <a:solidFill>
            <a:schemeClr val="accent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3"/>
        </a:buClr>
        <a:buSzPct val="100000"/>
        <a:buFont typeface="Wingdings 2" panose="05020102010507070707" pitchFamily="18" charset="2"/>
        <a:buChar char=""/>
        <a:defRPr sz="2000" kern="1200" spc="-50" baseline="0">
          <a:solidFill>
            <a:schemeClr val="accent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2"/>
        </a:buClr>
        <a:buSzPct val="100000"/>
        <a:buFont typeface="Calibri" panose="020F0502020204030204" pitchFamily="34" charset="0"/>
        <a:buChar char="»"/>
        <a:defRPr sz="1800" kern="1200" spc="-50" baseline="0">
          <a:solidFill>
            <a:schemeClr val="accent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6"/>
        </a:buClr>
        <a:buSzPct val="100000"/>
        <a:buFont typeface="Wingdings 2" panose="05020102010507070707" pitchFamily="18" charset="2"/>
        <a:buChar char=""/>
        <a:defRPr sz="1600" kern="1200" spc="-50" baseline="0">
          <a:solidFill>
            <a:schemeClr val="accent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179991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69986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www.samhsa.gov/samhsaNewsLetter/Volume_22_Number_2/trauma_tip/guiding_principl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13191" y="1014875"/>
            <a:ext cx="4023360" cy="4109727"/>
            <a:chOff x="4741741" y="859753"/>
            <a:chExt cx="4023360" cy="41097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70341" y="1058962"/>
              <a:ext cx="3566160" cy="3566160"/>
            </a:xfrm>
            <a:prstGeom prst="ellipse">
              <a:avLst/>
            </a:prstGeom>
            <a:ln w="76200"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6" t="14404" r="22194" b="17619"/>
            <a:stretch/>
          </p:blipFill>
          <p:spPr>
            <a:xfrm>
              <a:off x="4741741" y="859753"/>
              <a:ext cx="4023360" cy="410972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992145"/>
            <a:ext cx="7929000" cy="2155185"/>
          </a:xfrm>
        </p:spPr>
        <p:txBody>
          <a:bodyPr/>
          <a:lstStyle/>
          <a:p>
            <a:r>
              <a:rPr lang="en-US" sz="4000" b="1" dirty="0"/>
              <a:t>What is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Trauma-Informed</a:t>
            </a:r>
            <a:br>
              <a:rPr lang="en-US" sz="4000" b="1" dirty="0" smtClean="0"/>
            </a:br>
            <a:r>
              <a:rPr lang="en-US" sz="4000" b="1" dirty="0" smtClean="0"/>
              <a:t>Care</a:t>
            </a:r>
            <a:r>
              <a:rPr lang="en-US" sz="40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9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2057400"/>
            <a:ext cx="7910014" cy="4197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Provide trainings that raise awareness of secondary traumatic stress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Offer opportunities for staff to explore their own trauma histories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Support reflective supervision, in which a service </a:t>
            </a:r>
            <a:br>
              <a:rPr lang="en-US" sz="2400" dirty="0" smtClean="0"/>
            </a:br>
            <a:r>
              <a:rPr lang="en-US" sz="2400" dirty="0" smtClean="0"/>
              <a:t>provider and supervisor meet regularly to address </a:t>
            </a:r>
            <a:br>
              <a:rPr lang="en-US" sz="2400" dirty="0" smtClean="0"/>
            </a:br>
            <a:r>
              <a:rPr lang="en-US" sz="2400" dirty="0" smtClean="0"/>
              <a:t>feelings regarding patient interactions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Encourage and incentivize physical activity, yoga, </a:t>
            </a:r>
            <a:br>
              <a:rPr lang="en-US" sz="2400" dirty="0" smtClean="0"/>
            </a:br>
            <a:r>
              <a:rPr lang="en-US" sz="2400" dirty="0" smtClean="0"/>
              <a:t>and meditation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Allow staff to take “mental health days”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515979"/>
          </a:xfrm>
        </p:spPr>
        <p:txBody>
          <a:bodyPr/>
          <a:lstStyle/>
          <a:p>
            <a:pPr marL="520700" indent="-520700"/>
            <a:r>
              <a:rPr lang="en-US" dirty="0" smtClean="0"/>
              <a:t>5. Prevent Secondary </a:t>
            </a:r>
            <a:br>
              <a:rPr lang="en-US" dirty="0" smtClean="0"/>
            </a:br>
            <a:r>
              <a:rPr lang="en-US" dirty="0" smtClean="0"/>
              <a:t>Traumatic Stress in Staff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3" y="4060169"/>
            <a:ext cx="2233791" cy="2285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43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2057400"/>
            <a:ext cx="7910014" cy="41975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Graduate programs do not yet incorporate </a:t>
            </a:r>
            <a:br>
              <a:rPr lang="en-US" sz="2400" dirty="0" smtClean="0"/>
            </a:br>
            <a:r>
              <a:rPr lang="en-US" sz="2400" dirty="0" smtClean="0"/>
              <a:t>trauma-informed principles into curricula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O</a:t>
            </a:r>
            <a:r>
              <a:rPr lang="en-US" sz="2400" dirty="0" smtClean="0"/>
              <a:t>rganizations can hire staff with personality </a:t>
            </a:r>
            <a:br>
              <a:rPr lang="en-US" sz="2400" dirty="0" smtClean="0"/>
            </a:br>
            <a:r>
              <a:rPr lang="en-US" sz="2400" dirty="0" smtClean="0"/>
              <a:t>characteristics well suited for trauma-informed work 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Hiring managers can use behavioral interviewing to </a:t>
            </a:r>
            <a:br>
              <a:rPr lang="en-US" sz="2400" dirty="0" smtClean="0"/>
            </a:br>
            <a:r>
              <a:rPr lang="en-US" sz="2400" dirty="0" smtClean="0"/>
              <a:t>screen for empathy, non-judgment, and </a:t>
            </a:r>
            <a:br>
              <a:rPr lang="en-US" sz="2400" dirty="0" smtClean="0"/>
            </a:br>
            <a:r>
              <a:rPr lang="en-US" sz="2400" dirty="0" smtClean="0"/>
              <a:t>collaboration </a:t>
            </a:r>
            <a:endParaRPr lang="en-US" sz="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500898"/>
          </a:xfrm>
        </p:spPr>
        <p:txBody>
          <a:bodyPr/>
          <a:lstStyle/>
          <a:p>
            <a:pPr marL="520700" indent="-520700"/>
            <a:r>
              <a:rPr lang="en-US" sz="3400" dirty="0" smtClean="0"/>
              <a:t>6. Hire a Trauma-informed </a:t>
            </a:r>
            <a:br>
              <a:rPr lang="en-US" sz="3400" dirty="0" smtClean="0"/>
            </a:br>
            <a:r>
              <a:rPr lang="en-US" sz="3400" dirty="0" smtClean="0"/>
              <a:t>Workforce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3" y="4060169"/>
            <a:ext cx="2233791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62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2057400"/>
            <a:ext cx="7910014" cy="41975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Engage </a:t>
            </a:r>
            <a:r>
              <a:rPr lang="en-US" sz="2400" dirty="0"/>
              <a:t>patients in treatment planning with an </a:t>
            </a:r>
            <a:r>
              <a:rPr lang="en-US" sz="2400" dirty="0" smtClean="0"/>
              <a:t>empowered </a:t>
            </a:r>
            <a:br>
              <a:rPr lang="en-US" sz="2400" dirty="0" smtClean="0"/>
            </a:br>
            <a:r>
              <a:rPr lang="en-US" sz="2400" dirty="0" smtClean="0"/>
              <a:t>role </a:t>
            </a:r>
            <a:r>
              <a:rPr lang="en-US" sz="2400" dirty="0"/>
              <a:t>in </a:t>
            </a:r>
            <a:r>
              <a:rPr lang="en-US" sz="2400" dirty="0" smtClean="0"/>
              <a:t>decision-making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Build on patient strengths an resources in the development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treatment </a:t>
            </a:r>
            <a:r>
              <a:rPr lang="en-US" sz="2400" dirty="0" smtClean="0"/>
              <a:t>goals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Use peer support workers </a:t>
            </a:r>
            <a:r>
              <a:rPr lang="en-US" sz="2400" dirty="0" smtClean="0"/>
              <a:t>who have lived trauma </a:t>
            </a:r>
            <a:br>
              <a:rPr lang="en-US" sz="2400" dirty="0" smtClean="0"/>
            </a:br>
            <a:r>
              <a:rPr lang="en-US" sz="2400" dirty="0" smtClean="0"/>
              <a:t>experience to build patient trust and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37" y="937603"/>
            <a:ext cx="8466730" cy="876116"/>
          </a:xfrm>
        </p:spPr>
        <p:txBody>
          <a:bodyPr/>
          <a:lstStyle/>
          <a:p>
            <a:pPr marL="457200" indent="-457200"/>
            <a:r>
              <a:rPr lang="en-US" sz="3400" dirty="0" smtClean="0"/>
              <a:t>7. Involve Patients in the </a:t>
            </a:r>
            <a:br>
              <a:rPr lang="en-US" sz="3400" dirty="0" smtClean="0"/>
            </a:br>
            <a:r>
              <a:rPr lang="en-US" sz="3400" dirty="0" smtClean="0"/>
              <a:t>Treatment Process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3" y="4060169"/>
            <a:ext cx="2233791" cy="2285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89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2057400"/>
            <a:ext cx="7910014" cy="41975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Differing views exist on </a:t>
            </a:r>
            <a:r>
              <a:rPr lang="en-US" sz="2400" b="1" dirty="0" smtClean="0"/>
              <a:t>when</a:t>
            </a:r>
            <a:r>
              <a:rPr lang="en-US" sz="2400" dirty="0" smtClean="0"/>
              <a:t> and </a:t>
            </a:r>
            <a:r>
              <a:rPr lang="en-US" sz="2400" b="1" dirty="0" smtClean="0"/>
              <a:t>how</a:t>
            </a:r>
            <a:r>
              <a:rPr lang="en-US" sz="2400" dirty="0" smtClean="0"/>
              <a:t> to screen for trauma</a:t>
            </a:r>
            <a:endParaRPr lang="en-US" sz="2400" dirty="0"/>
          </a:p>
          <a:p>
            <a:pPr>
              <a:spcAft>
                <a:spcPts val="1800"/>
              </a:spcAft>
            </a:pPr>
            <a:r>
              <a:rPr lang="en-US" sz="2400" dirty="0" smtClean="0"/>
              <a:t>Consensus around the following aspects of screening: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Treatment setting should guide screening practices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Screening should benefit the patient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Re-screening should be avoided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Provide ample training before implementing screening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37" y="312820"/>
            <a:ext cx="8466730" cy="1515979"/>
          </a:xfrm>
        </p:spPr>
        <p:txBody>
          <a:bodyPr/>
          <a:lstStyle/>
          <a:p>
            <a:pPr marL="520700" indent="-520700"/>
            <a:r>
              <a:rPr lang="en-US" dirty="0" smtClean="0"/>
              <a:t>8. Screen for Trauma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3" y="4060169"/>
            <a:ext cx="2233791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237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2057400"/>
            <a:ext cx="7910014" cy="41975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Select Adult-Focused Models: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Prolonged Exposure Therapy (PE Therapy)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Eye Movement Desensitization and Reprocessing (EMDR)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Seeking Safety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Select Child-Focused Models: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Child-Parent Psychotherapy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Attachment, Self-Regulation, and Competency (ARC)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Trauma-Focused Cognitive Behavioral Therapy (TF-CBT)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470259"/>
          </a:xfrm>
        </p:spPr>
        <p:txBody>
          <a:bodyPr/>
          <a:lstStyle/>
          <a:p>
            <a:pPr marL="520700" indent="-520700"/>
            <a:r>
              <a:rPr lang="en-US" dirty="0" smtClean="0"/>
              <a:t>9. Train Staff in Trauma-Specific </a:t>
            </a:r>
            <a:br>
              <a:rPr lang="en-US" dirty="0" smtClean="0"/>
            </a:br>
            <a:r>
              <a:rPr lang="en-US" dirty="0" smtClean="0"/>
              <a:t>Treatment Approaches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3" y="4073232"/>
            <a:ext cx="2233791" cy="2285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02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2045368"/>
            <a:ext cx="7910014" cy="420960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Work with community partners and within a system of care to develop a trauma-informed referral network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Opportunities to engage potential referral sources include: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Inviting them to participate in internal training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Hosting community-wide trauma-informed care training </a:t>
            </a:r>
            <a:br>
              <a:rPr lang="en-US" sz="2000" dirty="0" smtClean="0"/>
            </a:br>
            <a:r>
              <a:rPr lang="en-US" sz="2000" dirty="0" smtClean="0"/>
              <a:t>efforts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Encouraging patients serving on the advisory board to </a:t>
            </a:r>
            <a:br>
              <a:rPr lang="en-US" sz="2000" dirty="0" smtClean="0"/>
            </a:br>
            <a:r>
              <a:rPr lang="en-US" sz="2000" dirty="0" smtClean="0"/>
              <a:t>lobby community-based organizations to become </a:t>
            </a:r>
            <a:br>
              <a:rPr lang="en-US" sz="2000" dirty="0" smtClean="0"/>
            </a:br>
            <a:r>
              <a:rPr lang="en-US" sz="2000" dirty="0" smtClean="0"/>
              <a:t>trauma-informed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467854"/>
          </a:xfrm>
        </p:spPr>
        <p:txBody>
          <a:bodyPr/>
          <a:lstStyle/>
          <a:p>
            <a:pPr marL="749300" indent="-749300"/>
            <a:r>
              <a:rPr lang="en-US" dirty="0" smtClean="0"/>
              <a:t>10. Engage Referral Sources and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Partner Organizations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3" y="4060169"/>
            <a:ext cx="2233791" cy="2285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83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8" y="1636294"/>
            <a:ext cx="4318030" cy="461868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This </a:t>
            </a:r>
            <a:r>
              <a:rPr lang="en-US" sz="1800" dirty="0" smtClean="0"/>
              <a:t>presentation is </a:t>
            </a:r>
            <a:r>
              <a:rPr lang="en-US" sz="1800" dirty="0"/>
              <a:t>a product of </a:t>
            </a:r>
            <a:r>
              <a:rPr lang="en-US" sz="1800" i="1" dirty="0"/>
              <a:t>Advancing Trauma-Informed Care</a:t>
            </a:r>
            <a:r>
              <a:rPr lang="en-US" sz="1800" dirty="0"/>
              <a:t>, a national initiative focused on better understanding </a:t>
            </a:r>
            <a:r>
              <a:rPr lang="en-US" sz="1800" dirty="0"/>
              <a:t>how </a:t>
            </a:r>
            <a:r>
              <a:rPr lang="en-US" sz="1800" dirty="0" smtClean="0"/>
              <a:t>trauma-informed </a:t>
            </a:r>
            <a:r>
              <a:rPr lang="en-US" sz="1800" dirty="0"/>
              <a:t>approaches can be practically implemented across the health care sector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dirty="0" smtClean="0"/>
              <a:t>made </a:t>
            </a:r>
            <a:r>
              <a:rPr lang="en-US" sz="1800" dirty="0"/>
              <a:t>possible by the </a:t>
            </a:r>
            <a:r>
              <a:rPr lang="en-US" sz="1800" dirty="0" smtClean="0"/>
              <a:t>Robert </a:t>
            </a:r>
            <a:r>
              <a:rPr lang="en-US" sz="1800" dirty="0"/>
              <a:t>Wood </a:t>
            </a:r>
            <a:r>
              <a:rPr lang="en-US" sz="1800" dirty="0" smtClean="0"/>
              <a:t>Johnson Foundation and led by </a:t>
            </a:r>
            <a:r>
              <a:rPr lang="en-US" sz="1800" dirty="0" smtClean="0"/>
              <a:t>the </a:t>
            </a:r>
            <a:r>
              <a:rPr lang="en-US" sz="1800" dirty="0" smtClean="0"/>
              <a:t>Center for Health Care Strategies (CHCS). CHCS is a nonprofit policy center dedicated to improving the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health </a:t>
            </a:r>
            <a:r>
              <a:rPr lang="en-US" sz="1800" dirty="0" smtClean="0"/>
              <a:t>of low-income Americans.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For more information, visit CHCS’ </a:t>
            </a:r>
            <a:r>
              <a:rPr lang="en-US" sz="1800" i="1" dirty="0" smtClean="0"/>
              <a:t>Trauma-Informed Care Implementation Resource Center</a:t>
            </a:r>
            <a:r>
              <a:rPr lang="en-US" sz="1800" dirty="0" smtClean="0"/>
              <a:t> at </a:t>
            </a:r>
            <a:r>
              <a:rPr lang="en-US" sz="1800" b="1" u="sng" dirty="0" smtClean="0">
                <a:solidFill>
                  <a:srgbClr val="0182A9"/>
                </a:solidFill>
              </a:rPr>
              <a:t>TraumaInformedCare.chcs.org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248" r="11185"/>
          <a:stretch/>
        </p:blipFill>
        <p:spPr>
          <a:xfrm>
            <a:off x="4933943" y="1323474"/>
            <a:ext cx="3791414" cy="379141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0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37" y="1636294"/>
            <a:ext cx="4975532" cy="461868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Takes the </a:t>
            </a:r>
            <a:r>
              <a:rPr lang="en-US" b="1" dirty="0" smtClean="0"/>
              <a:t>patient’s experience </a:t>
            </a:r>
            <a:r>
              <a:rPr lang="en-US" dirty="0" smtClean="0"/>
              <a:t>of trauma into account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Instead of asking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i="1" dirty="0" smtClean="0"/>
              <a:t>What’s wrong with you?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asks </a:t>
            </a:r>
            <a:r>
              <a:rPr lang="en-US" b="1" dirty="0" smtClean="0"/>
              <a:t>“</a:t>
            </a:r>
            <a:r>
              <a:rPr lang="en-US" b="1" i="1" dirty="0" smtClean="0"/>
              <a:t>What happened to you?”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Must be </a:t>
            </a:r>
            <a:r>
              <a:rPr lang="en-US" b="1" dirty="0" smtClean="0"/>
              <a:t>clinical</a:t>
            </a:r>
            <a:r>
              <a:rPr lang="en-US" dirty="0" smtClean="0"/>
              <a:t> AND </a:t>
            </a:r>
            <a:r>
              <a:rPr lang="en-US" b="1" dirty="0" smtClean="0"/>
              <a:t>organizational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4591" y="6437363"/>
            <a:ext cx="5787159" cy="365125"/>
          </a:xfrm>
        </p:spPr>
        <p:txBody>
          <a:bodyPr/>
          <a:lstStyle/>
          <a:p>
            <a:r>
              <a:rPr lang="en-US" dirty="0" smtClean="0"/>
              <a:t>Source: C. Menschner and A. Maul. Key </a:t>
            </a:r>
            <a:br>
              <a:rPr lang="en-US" dirty="0" smtClean="0"/>
            </a:br>
            <a:r>
              <a:rPr lang="en-US" dirty="0" smtClean="0"/>
              <a:t>Ingredients for Successful Trauma-Informed Care </a:t>
            </a:r>
            <a:br>
              <a:rPr lang="en-US" dirty="0" smtClean="0"/>
            </a:br>
            <a:r>
              <a:rPr lang="en-US" dirty="0" smtClean="0"/>
              <a:t>Implementation. Center for Health Care Strategies. April 2016.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Trauma-Informed Care?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34361" y="1829601"/>
            <a:ext cx="3696789" cy="3657600"/>
            <a:chOff x="5283347" y="1788779"/>
            <a:chExt cx="3696789" cy="3657600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283347" y="1788779"/>
              <a:ext cx="3657600" cy="3657600"/>
              <a:chOff x="5242251" y="2116834"/>
              <a:chExt cx="3657600" cy="36576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242251" y="2116834"/>
                <a:ext cx="3657600" cy="36576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2000" spc="-50" dirty="0" smtClean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01261" y="5189901"/>
                <a:ext cx="1818126" cy="3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050" spc="-20" dirty="0" smtClean="0">
                    <a:solidFill>
                      <a:schemeClr val="tx2">
                        <a:lumMod val="75000"/>
                      </a:schemeClr>
                    </a:solidFill>
                  </a:rPr>
                  <a:t>-Sandra Bloom, MD,</a:t>
                </a:r>
                <a:br>
                  <a:rPr lang="en-US" sz="1050" spc="-20" dirty="0" smtClean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en-US" sz="1050" spc="-20" dirty="0" smtClean="0">
                    <a:solidFill>
                      <a:schemeClr val="tx2">
                        <a:lumMod val="75000"/>
                      </a:schemeClr>
                    </a:solidFill>
                  </a:rPr>
                  <a:t>creator of the Sanctuary Model</a:t>
                </a: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37623" t="24395" r="36881" b="59348"/>
            <a:stretch/>
          </p:blipFill>
          <p:spPr>
            <a:xfrm>
              <a:off x="5521822" y="1911777"/>
              <a:ext cx="840922" cy="6531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37623" t="24395" r="36881" b="59348"/>
            <a:stretch/>
          </p:blipFill>
          <p:spPr>
            <a:xfrm flipH="1" flipV="1">
              <a:off x="8139214" y="4577370"/>
              <a:ext cx="840922" cy="65314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552109" y="2203616"/>
              <a:ext cx="2968377" cy="2751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accent1"/>
                </a:buClr>
              </a:pPr>
              <a: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  <a:t>Trying to implement</a:t>
              </a:r>
              <a:b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  <a:t>trauma-specific client</a:t>
              </a:r>
              <a:b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  <a:t>practices without</a:t>
              </a:r>
              <a:b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  <a:t>first implementing</a:t>
              </a:r>
              <a:b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  <a:t>trauma-informed</a:t>
              </a:r>
              <a:b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  <a:t>organizational culture</a:t>
              </a:r>
              <a:b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  <a:t>change is like throwing</a:t>
              </a:r>
              <a:b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400" i="1" spc="-20" dirty="0" smtClean="0">
                  <a:solidFill>
                    <a:schemeClr val="tx2">
                      <a:lumMod val="75000"/>
                    </a:schemeClr>
                  </a:solidFill>
                </a:rPr>
                <a:t>seeds on dry 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7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4591" y="6346169"/>
            <a:ext cx="5787159" cy="365125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Adapted from the Substance Abuse and Mental Health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Services </a:t>
            </a:r>
            <a:r>
              <a:rPr lang="en-US" dirty="0"/>
              <a:t>Administration’s </a:t>
            </a:r>
            <a:r>
              <a:rPr lang="en-US" b="1" dirty="0">
                <a:hlinkClick r:id="rId2"/>
              </a:rPr>
              <a:t>“Guiding Principles of Trauma-Informed Care.”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 of a Trauma-Informed Approach	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0713" y="1460206"/>
            <a:ext cx="8661566" cy="2137954"/>
            <a:chOff x="220713" y="1323474"/>
            <a:chExt cx="8661566" cy="21379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199" y="1402899"/>
              <a:ext cx="822960" cy="8068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296" y="1323474"/>
              <a:ext cx="914400" cy="914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208" y="1323474"/>
              <a:ext cx="914400" cy="914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20713" y="2205700"/>
              <a:ext cx="8661566" cy="1255728"/>
              <a:chOff x="220713" y="2205700"/>
              <a:chExt cx="8661566" cy="125572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20713" y="2205700"/>
                <a:ext cx="2743200" cy="1034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2000" b="1" dirty="0" smtClean="0"/>
                  <a:t>Safety</a:t>
                </a:r>
                <a:endParaRPr lang="en-US" sz="2000" dirty="0"/>
              </a:p>
              <a:p>
                <a:pPr algn="ct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600" spc="-50" dirty="0"/>
                  <a:t>Throughout the organization, patients and staff feel physically and psychologically safe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79896" y="2205700"/>
                <a:ext cx="2743200" cy="1249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  <a:buClr>
                    <a:schemeClr val="accent1"/>
                  </a:buClr>
                </a:pPr>
                <a:r>
                  <a:rPr lang="en-US" sz="2000" b="1" dirty="0"/>
                  <a:t>Trustworthiness &amp; Transparency</a:t>
                </a:r>
                <a:endParaRPr lang="en-US" sz="2000" dirty="0"/>
              </a:p>
              <a:p>
                <a:pPr algn="ct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600" spc="-50" dirty="0"/>
                  <a:t>Decisions are made with transparency, and with the goal of building and maintaining trust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39079" y="2205700"/>
                <a:ext cx="2743200" cy="125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2000" b="1" dirty="0"/>
                  <a:t>Peer Support</a:t>
                </a:r>
                <a:endParaRPr lang="en-US" sz="2000" dirty="0"/>
              </a:p>
              <a:p>
                <a:pPr algn="ct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600" spc="-50" dirty="0"/>
                  <a:t>Individuals with shared experiences are integrated into the organization and viewed as integral to service delivery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20713" y="3825887"/>
            <a:ext cx="8661566" cy="2464792"/>
            <a:chOff x="220713" y="3552420"/>
            <a:chExt cx="8661566" cy="246479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479" y="3552420"/>
              <a:ext cx="914400" cy="8964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2" y="3629694"/>
              <a:ext cx="914400" cy="914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208" y="3629694"/>
              <a:ext cx="914400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20713" y="4539884"/>
              <a:ext cx="8661566" cy="1477328"/>
              <a:chOff x="338636" y="4573179"/>
              <a:chExt cx="8661566" cy="147732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38636" y="4573179"/>
                <a:ext cx="2743200" cy="125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2000" b="1" dirty="0"/>
                  <a:t>Collaboration</a:t>
                </a:r>
                <a:endParaRPr lang="en-US" sz="2000" dirty="0"/>
              </a:p>
              <a:p>
                <a:pPr algn="ct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600" spc="-50" dirty="0"/>
                  <a:t>Power differences — between staff and clients and among </a:t>
                </a:r>
                <a:r>
                  <a:rPr lang="en-US" sz="1600" spc="-50" dirty="0" smtClean="0"/>
                  <a:t>staff </a:t>
                </a:r>
                <a:r>
                  <a:rPr lang="en-US" sz="1600" spc="-50" dirty="0"/>
                  <a:t>— are leveled to support shared decision-making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97819" y="4573179"/>
                <a:ext cx="27432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2000" b="1" dirty="0"/>
                  <a:t>Empowerment</a:t>
                </a:r>
                <a:endParaRPr lang="en-US" sz="2000" dirty="0"/>
              </a:p>
              <a:p>
                <a:pPr algn="ct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600" spc="-50" dirty="0"/>
                  <a:t>Patient and staff strengths are recognized, built on, and validated — this includes a belief in resilience and the ability to heal from trauma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257002" y="4573179"/>
                <a:ext cx="2743200" cy="1249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  <a:buClr>
                    <a:schemeClr val="accent1"/>
                  </a:buClr>
                </a:pPr>
                <a:r>
                  <a:rPr lang="en-US" sz="2000" b="1" dirty="0"/>
                  <a:t>Humility &amp; Responsiveness</a:t>
                </a:r>
                <a:endParaRPr lang="en-US" sz="2000" dirty="0"/>
              </a:p>
              <a:p>
                <a:pPr algn="ctr"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600" spc="-50" dirty="0"/>
                  <a:t>Biases and </a:t>
                </a:r>
                <a:r>
                  <a:rPr lang="en-US" sz="1600" spc="-50" dirty="0" smtClean="0"/>
                  <a:t>stereotypes </a:t>
                </a:r>
                <a:r>
                  <a:rPr lang="en-US" sz="1600" spc="-50" dirty="0"/>
                  <a:t>and historical trauma are recognized and addressed</a:t>
                </a:r>
              </a:p>
            </p:txBody>
          </p:sp>
        </p:grpSp>
      </p:grpSp>
      <p:cxnSp>
        <p:nvCxnSpPr>
          <p:cNvPr id="13" name="Straight Connector 12"/>
          <p:cNvCxnSpPr/>
          <p:nvPr/>
        </p:nvCxnSpPr>
        <p:spPr>
          <a:xfrm>
            <a:off x="457200" y="3723336"/>
            <a:ext cx="82296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Ingredients of Trauma-Informed Care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119063"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38636" y="2168280"/>
            <a:ext cx="4164807" cy="3792253"/>
          </a:xfrm>
          <a:solidFill>
            <a:srgbClr val="E9EFF7"/>
          </a:solidFill>
        </p:spPr>
        <p:txBody>
          <a:bodyPr tIns="182880" rIns="182880"/>
          <a:lstStyle/>
          <a:p>
            <a:pPr marL="398463" indent="-288925">
              <a:buSzPct val="100000"/>
              <a:buFont typeface="+mj-lt"/>
              <a:buAutoNum type="arabicPeriod"/>
            </a:pPr>
            <a:r>
              <a:rPr lang="en-US" sz="2000" dirty="0" smtClean="0"/>
              <a:t>Lead </a:t>
            </a:r>
            <a:r>
              <a:rPr lang="en-US" sz="2000" dirty="0"/>
              <a:t>and </a:t>
            </a:r>
            <a:r>
              <a:rPr lang="en-US" sz="2000" dirty="0" smtClean="0"/>
              <a:t>communicate </a:t>
            </a:r>
            <a:br>
              <a:rPr lang="en-US" sz="2000" dirty="0" smtClean="0"/>
            </a:br>
            <a:r>
              <a:rPr lang="en-US" sz="2000" dirty="0" smtClean="0"/>
              <a:t>about </a:t>
            </a:r>
            <a:r>
              <a:rPr lang="en-US" sz="2000" dirty="0"/>
              <a:t>the transformation </a:t>
            </a:r>
            <a:r>
              <a:rPr lang="en-US" sz="2000" dirty="0" smtClean="0"/>
              <a:t>process</a:t>
            </a:r>
          </a:p>
          <a:p>
            <a:pPr marL="398463" indent="-288925">
              <a:buSzPct val="100000"/>
              <a:buFont typeface="+mj-lt"/>
              <a:buAutoNum type="arabicPeriod"/>
            </a:pPr>
            <a:r>
              <a:rPr lang="en-US" sz="2000" dirty="0"/>
              <a:t>Engage patients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organizational planning</a:t>
            </a:r>
          </a:p>
          <a:p>
            <a:pPr marL="398463" indent="-288925">
              <a:buSzPct val="100000"/>
              <a:buFont typeface="+mj-lt"/>
              <a:buAutoNum type="arabicPeriod"/>
            </a:pPr>
            <a:r>
              <a:rPr lang="en-US" sz="2000" dirty="0"/>
              <a:t>Train clinical as well as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non-clinical </a:t>
            </a:r>
            <a:r>
              <a:rPr lang="en-US" sz="2000" dirty="0"/>
              <a:t>staff </a:t>
            </a:r>
            <a:r>
              <a:rPr lang="en-US" sz="2000" dirty="0" smtClean="0"/>
              <a:t>members</a:t>
            </a:r>
          </a:p>
          <a:p>
            <a:pPr marL="398463" indent="-288925">
              <a:buSzPct val="100000"/>
              <a:buFont typeface="+mj-lt"/>
              <a:buAutoNum type="arabicPeriod"/>
            </a:pPr>
            <a:r>
              <a:rPr lang="en-US" sz="2000" dirty="0"/>
              <a:t>Create a safe </a:t>
            </a:r>
            <a:r>
              <a:rPr lang="en-US" sz="2000" dirty="0" smtClean="0"/>
              <a:t>environment</a:t>
            </a:r>
          </a:p>
          <a:p>
            <a:pPr marL="398463" indent="-288925">
              <a:buSzPct val="100000"/>
              <a:buFont typeface="+mj-lt"/>
              <a:buAutoNum type="arabicPeriod"/>
            </a:pPr>
            <a:r>
              <a:rPr lang="en-US" sz="2000" dirty="0"/>
              <a:t>Prevent secondary traumatic stress in </a:t>
            </a:r>
            <a:r>
              <a:rPr lang="en-US" sz="2000" dirty="0" smtClean="0"/>
              <a:t>staff</a:t>
            </a:r>
          </a:p>
          <a:p>
            <a:pPr marL="398463" indent="-288925">
              <a:buSzPct val="100000"/>
              <a:buFont typeface="+mj-lt"/>
              <a:buAutoNum type="arabicPeriod"/>
            </a:pPr>
            <a:r>
              <a:rPr lang="en-US" sz="2000" dirty="0"/>
              <a:t>Hire a trauma-informed </a:t>
            </a:r>
            <a:r>
              <a:rPr lang="en-US" sz="2000" dirty="0" smtClean="0"/>
              <a:t>workforce</a:t>
            </a:r>
            <a:endParaRPr lang="en-US" sz="2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</p:spPr>
        <p:txBody>
          <a:bodyPr/>
          <a:lstStyle/>
          <a:p>
            <a:pPr marL="119063"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0565" y="2168280"/>
            <a:ext cx="4164801" cy="3792253"/>
          </a:xfrm>
          <a:solidFill>
            <a:srgbClr val="E9EFF7"/>
          </a:solidFill>
        </p:spPr>
        <p:txBody>
          <a:bodyPr tIns="182880" rIns="182880"/>
          <a:lstStyle/>
          <a:p>
            <a:pPr marL="515938" indent="-398463">
              <a:buSzPct val="100000"/>
              <a:buFont typeface="+mj-lt"/>
              <a:buAutoNum type="arabicPeriod" startAt="7"/>
            </a:pPr>
            <a:r>
              <a:rPr lang="en-US" sz="2000" dirty="0" smtClean="0"/>
              <a:t>Involve </a:t>
            </a:r>
            <a:r>
              <a:rPr lang="en-US" sz="2000" dirty="0"/>
              <a:t>patients in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treatment </a:t>
            </a:r>
            <a:r>
              <a:rPr lang="en-US" sz="2000" dirty="0"/>
              <a:t>process</a:t>
            </a:r>
          </a:p>
          <a:p>
            <a:pPr marL="515938" indent="-398463">
              <a:buSzPct val="100000"/>
              <a:buFont typeface="+mj-lt"/>
              <a:buAutoNum type="arabicPeriod" startAt="7"/>
            </a:pPr>
            <a:r>
              <a:rPr lang="en-US" sz="2000" dirty="0"/>
              <a:t>Screen for trauma</a:t>
            </a:r>
          </a:p>
          <a:p>
            <a:pPr marL="515938" indent="-398463">
              <a:buSzPct val="100000"/>
              <a:buFont typeface="+mj-lt"/>
              <a:buAutoNum type="arabicPeriod" startAt="7"/>
            </a:pPr>
            <a:r>
              <a:rPr lang="en-US" sz="2000" dirty="0"/>
              <a:t>Train staff in trauma-specific treatment approaches</a:t>
            </a:r>
          </a:p>
          <a:p>
            <a:pPr marL="515938" indent="-398463">
              <a:buSzPct val="100000"/>
              <a:buFont typeface="+mj-lt"/>
              <a:buAutoNum type="arabicPeriod" startAt="7"/>
            </a:pPr>
            <a:r>
              <a:rPr lang="en-US" sz="2000" dirty="0"/>
              <a:t>Engage referral sources and partner </a:t>
            </a:r>
            <a:r>
              <a:rPr lang="en-US" sz="2000" dirty="0" smtClean="0"/>
              <a:t>organizations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4591" y="6437363"/>
            <a:ext cx="5787159" cy="365125"/>
          </a:xfrm>
        </p:spPr>
        <p:txBody>
          <a:bodyPr/>
          <a:lstStyle/>
          <a:p>
            <a:r>
              <a:rPr lang="en-US" dirty="0" smtClean="0"/>
              <a:t>Source: C. Menschner and A. Maul. </a:t>
            </a:r>
            <a:br>
              <a:rPr lang="en-US" dirty="0" smtClean="0"/>
            </a:br>
            <a:r>
              <a:rPr lang="en-US" dirty="0" smtClean="0"/>
              <a:t>Key Ingredients for Successful Trauma-Informed Care </a:t>
            </a:r>
            <a:br>
              <a:rPr lang="en-US" dirty="0" smtClean="0"/>
            </a:br>
            <a:r>
              <a:rPr lang="en-US" dirty="0" smtClean="0"/>
              <a:t>Implementation. Center for Health Care Strategies. April 2016.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70" y="1323474"/>
            <a:ext cx="1171366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33" y="1323474"/>
            <a:ext cx="114099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37" y="2057400"/>
            <a:ext cx="7910014" cy="4197575"/>
          </a:xfrm>
        </p:spPr>
        <p:txBody>
          <a:bodyPr/>
          <a:lstStyle/>
          <a:p>
            <a:r>
              <a:rPr lang="en-US" sz="2400" dirty="0" smtClean="0"/>
              <a:t>Engage senior leadership</a:t>
            </a:r>
          </a:p>
          <a:p>
            <a:r>
              <a:rPr lang="en-US" sz="2400" dirty="0" smtClean="0"/>
              <a:t>Communicate the importance and value of TIC to generate </a:t>
            </a:r>
            <a:br>
              <a:rPr lang="en-US" sz="2400" dirty="0" smtClean="0"/>
            </a:br>
            <a:r>
              <a:rPr lang="en-US" sz="2400" dirty="0" smtClean="0"/>
              <a:t>staff buy-in</a:t>
            </a:r>
          </a:p>
          <a:p>
            <a:r>
              <a:rPr lang="en-US" sz="2400" dirty="0" smtClean="0"/>
              <a:t>Ensure that both staff and patients understand why changes will be made to how the organization functions</a:t>
            </a:r>
          </a:p>
          <a:p>
            <a:r>
              <a:rPr lang="en-US" sz="2400" dirty="0" smtClean="0"/>
              <a:t>Successful transformation will require investments, </a:t>
            </a:r>
            <a:br>
              <a:rPr lang="en-US" sz="2400" dirty="0" smtClean="0"/>
            </a:br>
            <a:r>
              <a:rPr lang="en-US" sz="2400" dirty="0" smtClean="0"/>
              <a:t>including: </a:t>
            </a:r>
          </a:p>
          <a:p>
            <a:pPr lvl="1"/>
            <a:r>
              <a:rPr lang="en-US" sz="2000" dirty="0" smtClean="0"/>
              <a:t>Training time</a:t>
            </a:r>
            <a:r>
              <a:rPr lang="en-US" sz="2000" i="1" dirty="0" smtClean="0"/>
              <a:t> </a:t>
            </a:r>
            <a:r>
              <a:rPr lang="en-US" sz="2000" dirty="0" smtClean="0"/>
              <a:t>for staff</a:t>
            </a:r>
          </a:p>
          <a:p>
            <a:pPr lvl="1"/>
            <a:r>
              <a:rPr lang="en-US" sz="2000" dirty="0" smtClean="0"/>
              <a:t>Technical assistance</a:t>
            </a:r>
          </a:p>
          <a:p>
            <a:pPr lvl="1"/>
            <a:r>
              <a:rPr lang="en-US" sz="2000" dirty="0" smtClean="0"/>
              <a:t>Making physical modifications to the facility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515979"/>
          </a:xfrm>
        </p:spPr>
        <p:txBody>
          <a:bodyPr/>
          <a:lstStyle/>
          <a:p>
            <a:pPr marL="520700" indent="-520700">
              <a:spcAft>
                <a:spcPts val="1200"/>
              </a:spcAft>
            </a:pPr>
            <a:r>
              <a:rPr lang="en-US" dirty="0" smtClean="0"/>
              <a:t>1. Lead and Communicate about </a:t>
            </a:r>
            <a:br>
              <a:rPr lang="en-US" dirty="0" smtClean="0"/>
            </a:br>
            <a:r>
              <a:rPr lang="en-US" dirty="0" smtClean="0"/>
              <a:t>the Transformation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4060169"/>
            <a:ext cx="22375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2057400"/>
            <a:ext cx="7910014" cy="41975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Invite patients with lived experience of trauma to join stakeholder committees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Consider compensating patients and community </a:t>
            </a:r>
            <a:br>
              <a:rPr lang="en-US" sz="2400" dirty="0" smtClean="0"/>
            </a:br>
            <a:r>
              <a:rPr lang="en-US" sz="2400" dirty="0" smtClean="0"/>
              <a:t>members for their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637" y="312821"/>
            <a:ext cx="8466730" cy="1515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8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 spc="-100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20700" indent="-520700">
              <a:spcAft>
                <a:spcPts val="1200"/>
              </a:spcAft>
            </a:pPr>
            <a:r>
              <a:rPr lang="en-US" dirty="0"/>
              <a:t>2. Engage Patients in </a:t>
            </a:r>
            <a:br>
              <a:rPr lang="en-US" dirty="0"/>
            </a:br>
            <a:r>
              <a:rPr lang="en-US" dirty="0"/>
              <a:t>Organizational Planning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3" y="4060169"/>
            <a:ext cx="2233791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41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2057400"/>
            <a:ext cx="7910014" cy="41975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All staff should be well-versed in how to create a welcoming, trusting, non-threatening environment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Non-clinical staff (e.g., front-desk workers, security guards, drivers, etc.) play a key role in patient </a:t>
            </a:r>
            <a:r>
              <a:rPr lang="en-US" sz="2400" dirty="0"/>
              <a:t>engagement.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They </a:t>
            </a:r>
            <a:r>
              <a:rPr lang="en-US" sz="2400" dirty="0"/>
              <a:t>interact with patients first, and more often than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clinical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515979"/>
          </a:xfrm>
        </p:spPr>
        <p:txBody>
          <a:bodyPr/>
          <a:lstStyle/>
          <a:p>
            <a:pPr marL="457200" indent="-457200"/>
            <a:r>
              <a:rPr lang="en-US" dirty="0" smtClean="0"/>
              <a:t>3. Train Clinical as well </a:t>
            </a:r>
            <a:r>
              <a:rPr lang="en-US" dirty="0"/>
              <a:t>a</a:t>
            </a:r>
            <a:r>
              <a:rPr lang="en-US" dirty="0" smtClean="0"/>
              <a:t>s </a:t>
            </a:r>
            <a:br>
              <a:rPr lang="en-US" dirty="0" smtClean="0"/>
            </a:br>
            <a:r>
              <a:rPr lang="en-US" dirty="0" smtClean="0"/>
              <a:t>Non-Clinical Staff Members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82" y="4060169"/>
            <a:ext cx="2230153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01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2057400"/>
            <a:ext cx="7910014" cy="41975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Keep parking lots, common areas, bathrooms, entrances, </a:t>
            </a:r>
            <a:br>
              <a:rPr lang="en-US" sz="2400" dirty="0" smtClean="0"/>
            </a:br>
            <a:r>
              <a:rPr lang="en-US" sz="2400" dirty="0" smtClean="0"/>
              <a:t>and exits well-lit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Keep noise levels in waiting room low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Use welcoming language on all signage</a:t>
            </a:r>
            <a:endParaRPr lang="en-US" sz="2400" dirty="0"/>
          </a:p>
          <a:p>
            <a:pPr>
              <a:spcAft>
                <a:spcPts val="1800"/>
              </a:spcAft>
            </a:pPr>
            <a:r>
              <a:rPr lang="en-US" sz="2400" dirty="0" smtClean="0"/>
              <a:t>Make sure patients have clear access to the door </a:t>
            </a:r>
            <a:br>
              <a:rPr lang="en-US" sz="2400" dirty="0" smtClean="0"/>
            </a:br>
            <a:r>
              <a:rPr lang="en-US" sz="2400" dirty="0" smtClean="0"/>
              <a:t>in exam rooms and can easily exit if desired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515979"/>
          </a:xfrm>
        </p:spPr>
        <p:txBody>
          <a:bodyPr/>
          <a:lstStyle/>
          <a:p>
            <a:pPr marL="749300" indent="-749300"/>
            <a:r>
              <a:rPr lang="en-US" dirty="0" smtClean="0"/>
              <a:t>4a. Create a Safe </a:t>
            </a:r>
            <a:br>
              <a:rPr lang="en-US" dirty="0" smtClean="0"/>
            </a:br>
            <a:r>
              <a:rPr lang="en-US" dirty="0" smtClean="0"/>
              <a:t>Physical Environment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3" y="4060169"/>
            <a:ext cx="2233791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73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2057400"/>
            <a:ext cx="7910014" cy="41975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Welcome patients and ensure that they feel respected and supported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Ensure that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staff maintain healthy interpersonal boundaries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and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can manage conflict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appropriately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Maintain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consistent schedules and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procedures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Practice cultural humility and responsiveness </a:t>
            </a:r>
            <a:b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with staff and patients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515979"/>
          </a:xfrm>
        </p:spPr>
        <p:txBody>
          <a:bodyPr/>
          <a:lstStyle/>
          <a:p>
            <a:pPr marL="749300" indent="-749300"/>
            <a:r>
              <a:rPr lang="en-US" dirty="0" smtClean="0"/>
              <a:t>4b. Create a Safe </a:t>
            </a:r>
            <a:br>
              <a:rPr lang="en-US" dirty="0" smtClean="0"/>
            </a:br>
            <a:r>
              <a:rPr lang="en-US" dirty="0" smtClean="0"/>
              <a:t>Social-Emotional Environment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3" y="4060169"/>
            <a:ext cx="2233791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" y="-7219"/>
            <a:ext cx="9144000" cy="43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solidFill>
              <a:schemeClr val="bg1"/>
            </a:solidFill>
            <a:prstDash val="solid"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 rIns="274320" rtlCol="0" anchor="ctr"/>
          <a:lstStyle>
            <a:defPPr>
              <a:defRPr lang="en-US"/>
            </a:defPPr>
            <a:lvl1pPr lvl="0" algn="ctr">
              <a:defRPr sz="8800" b="1" kern="0" spc="-2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9250" algn="r"/>
            <a:r>
              <a:rPr lang="en-US" sz="1600" dirty="0">
                <a:solidFill>
                  <a:schemeClr val="accent1"/>
                </a:solidFill>
                <a:effectLst/>
              </a:rPr>
              <a:t>KEY INGREDIENTS OF TRAUMA-INFORMED </a:t>
            </a:r>
            <a:r>
              <a:rPr lang="en-US" sz="1600" dirty="0" smtClean="0">
                <a:solidFill>
                  <a:schemeClr val="accent1"/>
                </a:solidFill>
                <a:effectLst/>
              </a:rPr>
              <a:t>CARE</a:t>
            </a:r>
            <a:endParaRPr lang="en-US" sz="16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58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CS Template (9/2016)">
  <a:themeElements>
    <a:clrScheme name="TIC Resource Center">
      <a:dk1>
        <a:sysClr val="windowText" lastClr="000000"/>
      </a:dk1>
      <a:lt1>
        <a:sysClr val="window" lastClr="FFFFFF"/>
      </a:lt1>
      <a:dk2>
        <a:srgbClr val="494646"/>
      </a:dk2>
      <a:lt2>
        <a:srgbClr val="F2F2F2"/>
      </a:lt2>
      <a:accent1>
        <a:srgbClr val="10598A"/>
      </a:accent1>
      <a:accent2>
        <a:srgbClr val="37312D"/>
      </a:accent2>
      <a:accent3>
        <a:srgbClr val="C1D72F"/>
      </a:accent3>
      <a:accent4>
        <a:srgbClr val="42C8F3"/>
      </a:accent4>
      <a:accent5>
        <a:srgbClr val="F3F19C"/>
      </a:accent5>
      <a:accent6>
        <a:srgbClr val="AD3488"/>
      </a:accent6>
      <a:hlink>
        <a:srgbClr val="0182A9"/>
      </a:hlink>
      <a:folHlink>
        <a:srgbClr val="0182A9"/>
      </a:folHlink>
    </a:clrScheme>
    <a:fontScheme name="CHCS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1"/>
          </a:solidFill>
        </a:ln>
        <a:effectLst>
          <a:outerShdw blurRad="38100" dist="25400" dir="5400000" algn="tl" rotWithShape="0">
            <a:prstClr val="black">
              <a:alpha val="2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200"/>
          </a:spcBef>
          <a:spcAft>
            <a:spcPts val="400"/>
          </a:spcAft>
          <a:defRPr sz="2000" spc="-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173038" indent="-173038">
          <a:lnSpc>
            <a:spcPct val="90000"/>
          </a:lnSpc>
          <a:buClr>
            <a:schemeClr val="accent1"/>
          </a:buClr>
          <a:buFont typeface="Wingdings" panose="05000000000000000000" pitchFamily="2" charset="2"/>
          <a:buChar char="§"/>
          <a:defRPr spc="-2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TC PowerPoint Template.potx" id="{B56A0471-3CE9-4A73-9B88-070E5D1A9694}" vid="{6EBA19E2-84AB-4D55-AF89-F49F8AB04E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57D1D14650645A69F5BDD9EA4E2B7" ma:contentTypeVersion="0" ma:contentTypeDescription="Create a new document." ma:contentTypeScope="" ma:versionID="5fdab5e45b11bf4a64322575de4484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781A96-A9CB-4EA7-89EB-8D459CE72A49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2FB74AA-6915-4E44-8D75-185893C4E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65076-2C0F-4DEF-8653-5FE313BBD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ATC PowerPoint Template</Template>
  <TotalTime>874</TotalTime>
  <Words>598</Words>
  <Application>Microsoft Office PowerPoint</Application>
  <PresentationFormat>On-screen Show (4:3)</PresentationFormat>
  <Paragraphs>128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Trebuchet MS</vt:lpstr>
      <vt:lpstr>Wingdings</vt:lpstr>
      <vt:lpstr>Wingdings 2</vt:lpstr>
      <vt:lpstr>CHCS Template (9/2016)</vt:lpstr>
      <vt:lpstr>What is  Trauma-Informed Care? </vt:lpstr>
      <vt:lpstr>What is Trauma-Informed Care?</vt:lpstr>
      <vt:lpstr>Core Principles of a Trauma-Informed Approach </vt:lpstr>
      <vt:lpstr>Key Ingredients of Trauma-Informed Care</vt:lpstr>
      <vt:lpstr>1. Lead and Communicate about  the Transformation Process</vt:lpstr>
      <vt:lpstr>PowerPoint Presentation</vt:lpstr>
      <vt:lpstr>3. Train Clinical as well as  Non-Clinical Staff Members</vt:lpstr>
      <vt:lpstr>4a. Create a Safe  Physical Environment</vt:lpstr>
      <vt:lpstr>4b. Create a Safe  Social-Emotional Environment</vt:lpstr>
      <vt:lpstr>5. Prevent Secondary  Traumatic Stress in Staff</vt:lpstr>
      <vt:lpstr>6. Hire a Trauma-informed  Workforce</vt:lpstr>
      <vt:lpstr>7. Involve Patients in the  Treatment Process</vt:lpstr>
      <vt:lpstr>8. Screen for Trauma </vt:lpstr>
      <vt:lpstr>9. Train Staff in Trauma-Specific  Treatment Approaches</vt:lpstr>
      <vt:lpstr>10. Engage Referral Sources and  Partner Organizations</vt:lpstr>
      <vt:lpstr>Learn More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Trauma-Informed Care?</dc:title>
  <dc:creator>Michael Canonico</dc:creator>
  <cp:lastModifiedBy>Michael Canonico</cp:lastModifiedBy>
  <cp:revision>50</cp:revision>
  <cp:lastPrinted>2017-03-30T12:13:25Z</cp:lastPrinted>
  <dcterms:created xsi:type="dcterms:W3CDTF">2017-03-10T17:41:49Z</dcterms:created>
  <dcterms:modified xsi:type="dcterms:W3CDTF">2018-11-08T22:15:11Z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0x01010046957D1D14650645A69F5BDD9EA4E2B7</vt:lpwstr>
  </property>
</Properties>
</file>